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1" r:id="rId3"/>
    <p:sldId id="256" r:id="rId4"/>
    <p:sldId id="258" r:id="rId5"/>
    <p:sldId id="259" r:id="rId6"/>
    <p:sldId id="260" r:id="rId7"/>
    <p:sldId id="273" r:id="rId8"/>
    <p:sldId id="272" r:id="rId9"/>
    <p:sldId id="268" r:id="rId10"/>
    <p:sldId id="269" r:id="rId11"/>
    <p:sldId id="267" r:id="rId12"/>
    <p:sldId id="277" r:id="rId13"/>
    <p:sldId id="261" r:id="rId1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017" y="-1318"/>
            <a:ext cx="7077963" cy="1355496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849" y="0"/>
            <a:ext cx="38005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B75030-CCA3-3BC1-4387-A48397DA87CD}"/>
              </a:ext>
            </a:extLst>
          </p:cNvPr>
          <p:cNvSpPr/>
          <p:nvPr/>
        </p:nvSpPr>
        <p:spPr>
          <a:xfrm>
            <a:off x="963726" y="596551"/>
            <a:ext cx="1634247" cy="341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60087-4FF1-3111-B564-5FB08244B566}"/>
              </a:ext>
            </a:extLst>
          </p:cNvPr>
          <p:cNvSpPr txBox="1"/>
          <p:nvPr/>
        </p:nvSpPr>
        <p:spPr>
          <a:xfrm>
            <a:off x="3241601" y="511656"/>
            <a:ext cx="8875494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spoiling the image truly ruins the image. The white parts of the original gray image got ruined and became dark – makes the image almost impossible to work with and to comprehend the true components ( in that case – the fruits and vegetables) in the original gray image. (see example in the green dashed rect below) </a:t>
            </a:r>
            <a:endParaRPr lang="he-IL" dirty="0"/>
          </a:p>
        </p:txBody>
      </p:sp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0052B74-158A-4BDD-3C45-CDB78155A58D}"/>
              </a:ext>
            </a:extLst>
          </p:cNvPr>
          <p:cNvSpPr txBox="1"/>
          <p:nvPr/>
        </p:nvSpPr>
        <p:spPr>
          <a:xfrm>
            <a:off x="1110047" y="-5910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F50A7-856F-7D47-DD3A-38BA1D8F3AD6}"/>
              </a:ext>
            </a:extLst>
          </p:cNvPr>
          <p:cNvSpPr/>
          <p:nvPr/>
        </p:nvSpPr>
        <p:spPr>
          <a:xfrm>
            <a:off x="3241601" y="1867026"/>
            <a:ext cx="8120305" cy="14455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40% of the grayscale range (according to the profilers) because highest point is 140 and the lowest is 36. That is a major decrease of the grayscale usage – and the effect is clearly seen – spoiling and ruining the image. (lowering the usage of  the grayscale range) </a:t>
            </a:r>
            <a:endParaRPr lang="he-IL" b="1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DC32BF-3D81-2D20-320C-C0DE3B2A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3" y="4845812"/>
            <a:ext cx="819150" cy="971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F907D-A5A9-6400-2BA5-9500BBB6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097" y="4926774"/>
            <a:ext cx="752475" cy="8096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3E5181-6462-D733-AC90-AF223FCE4C0E}"/>
              </a:ext>
            </a:extLst>
          </p:cNvPr>
          <p:cNvSpPr/>
          <p:nvPr/>
        </p:nvSpPr>
        <p:spPr>
          <a:xfrm>
            <a:off x="575424" y="4278187"/>
            <a:ext cx="978803" cy="49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Before spoiling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684138-0395-88DE-C9F9-E192EDAB5EF4}"/>
              </a:ext>
            </a:extLst>
          </p:cNvPr>
          <p:cNvSpPr/>
          <p:nvPr/>
        </p:nvSpPr>
        <p:spPr>
          <a:xfrm>
            <a:off x="2629933" y="4351557"/>
            <a:ext cx="978802" cy="494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spoiling</a:t>
            </a:r>
            <a:endParaRPr lang="he-IL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0DE6AC2-F4DE-ED9B-55F5-B23249CB90C8}"/>
              </a:ext>
            </a:extLst>
          </p:cNvPr>
          <p:cNvSpPr/>
          <p:nvPr/>
        </p:nvSpPr>
        <p:spPr>
          <a:xfrm>
            <a:off x="1668304" y="5165386"/>
            <a:ext cx="819150" cy="41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D921-EE74-7EDB-5E48-E7DB72C8917A}"/>
              </a:ext>
            </a:extLst>
          </p:cNvPr>
          <p:cNvSpPr/>
          <p:nvPr/>
        </p:nvSpPr>
        <p:spPr>
          <a:xfrm>
            <a:off x="350195" y="4075889"/>
            <a:ext cx="3501958" cy="195526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94FBF-7492-43EE-74E9-F1A54D0795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491" b="4394"/>
          <a:stretch/>
        </p:blipFill>
        <p:spPr>
          <a:xfrm>
            <a:off x="7587199" y="3658197"/>
            <a:ext cx="2850814" cy="26326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C09EA-B8D3-188E-28C9-B061221F6F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54" b="4682"/>
          <a:stretch/>
        </p:blipFill>
        <p:spPr>
          <a:xfrm>
            <a:off x="4569221" y="3667480"/>
            <a:ext cx="2871692" cy="26371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196D6FC-00B1-E2D2-094B-2B7A496580B0}"/>
              </a:ext>
            </a:extLst>
          </p:cNvPr>
          <p:cNvSpPr/>
          <p:nvPr/>
        </p:nvSpPr>
        <p:spPr>
          <a:xfrm>
            <a:off x="6089403" y="3667480"/>
            <a:ext cx="213787" cy="25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AD82A3-188C-C094-A1C3-9076B3C40065}"/>
              </a:ext>
            </a:extLst>
          </p:cNvPr>
          <p:cNvSpPr/>
          <p:nvPr/>
        </p:nvSpPr>
        <p:spPr>
          <a:xfrm>
            <a:off x="9072843" y="3657752"/>
            <a:ext cx="288000" cy="25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1" name="Picture 30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5174CBDB-D73A-FB03-33FB-ACD44B11E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" y="101177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C168D-7D90-1410-6202-4E5085447205}"/>
              </a:ext>
            </a:extLst>
          </p:cNvPr>
          <p:cNvSpPr/>
          <p:nvPr/>
        </p:nvSpPr>
        <p:spPr>
          <a:xfrm>
            <a:off x="1123642" y="943228"/>
            <a:ext cx="1447800" cy="321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3B5B3-FD2A-C0DA-AE14-00D49ED6DA09}"/>
              </a:ext>
            </a:extLst>
          </p:cNvPr>
          <p:cNvSpPr txBox="1"/>
          <p:nvPr/>
        </p:nvSpPr>
        <p:spPr>
          <a:xfrm>
            <a:off x="3564315" y="761313"/>
            <a:ext cx="8035151" cy="286232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the min-max algorithm result – the original gray image was pretty much restored. </a:t>
            </a:r>
          </a:p>
          <a:p>
            <a:r>
              <a:rPr lang="en-US" dirty="0"/>
              <a:t>Closer look at the original white components in the image reveal us that the restoration succeeded in that task.</a:t>
            </a:r>
          </a:p>
          <a:p>
            <a:r>
              <a:rPr lang="en-US" dirty="0"/>
              <a:t>(see example in the green dashed rect below) </a:t>
            </a:r>
          </a:p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94% of the grayscale range (according to the profilers) because highest point is 252 and the lowest is 11.</a:t>
            </a:r>
          </a:p>
          <a:p>
            <a:r>
              <a:rPr lang="en-US" b="1" dirty="0">
                <a:solidFill>
                  <a:srgbClr val="FFFF00"/>
                </a:solidFill>
              </a:rPr>
              <a:t>It means that the usage of the grayscale range for that specific image is even higher than for the original one (94% &gt; 92%)</a:t>
            </a:r>
          </a:p>
        </p:txBody>
      </p:sp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3FAC7220-A945-9FB5-98CD-33B683D6213E}"/>
              </a:ext>
            </a:extLst>
          </p:cNvPr>
          <p:cNvSpPr txBox="1"/>
          <p:nvPr/>
        </p:nvSpPr>
        <p:spPr>
          <a:xfrm>
            <a:off x="1108750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21.7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CDE7F0-4779-ACA4-A7D4-BC24DC667EC9}"/>
              </a:ext>
            </a:extLst>
          </p:cNvPr>
          <p:cNvGrpSpPr/>
          <p:nvPr/>
        </p:nvGrpSpPr>
        <p:grpSpPr>
          <a:xfrm>
            <a:off x="232019" y="3881224"/>
            <a:ext cx="3581223" cy="2850315"/>
            <a:chOff x="141355" y="4610909"/>
            <a:chExt cx="3501958" cy="29669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1A8EE-762B-826F-4B8B-1F633EF99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333" y="5380833"/>
              <a:ext cx="819150" cy="9715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3D599D-C145-7D00-56A1-B9EC9F84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4257" y="5461795"/>
              <a:ext cx="752475" cy="8096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7CE24-9C70-3188-60A4-D6C60CB30BC9}"/>
                </a:ext>
              </a:extLst>
            </p:cNvPr>
            <p:cNvSpPr/>
            <p:nvPr/>
          </p:nvSpPr>
          <p:spPr>
            <a:xfrm>
              <a:off x="366584" y="4813208"/>
              <a:ext cx="978803" cy="4942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Before spoiling</a:t>
              </a:r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955BD9-FC31-68E0-B6C9-FB35DF78ADD6}"/>
                </a:ext>
              </a:extLst>
            </p:cNvPr>
            <p:cNvSpPr/>
            <p:nvPr/>
          </p:nvSpPr>
          <p:spPr>
            <a:xfrm>
              <a:off x="2421093" y="4886578"/>
              <a:ext cx="978802" cy="494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after spoiling</a:t>
              </a:r>
              <a:endParaRPr lang="he-IL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C2F536D-E9FE-8D18-62A0-EE8B49F2D089}"/>
                </a:ext>
              </a:extLst>
            </p:cNvPr>
            <p:cNvSpPr/>
            <p:nvPr/>
          </p:nvSpPr>
          <p:spPr>
            <a:xfrm>
              <a:off x="1459464" y="5700407"/>
              <a:ext cx="819150" cy="41828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AC19D6-22A6-E464-0109-527DB5ED1650}"/>
                </a:ext>
              </a:extLst>
            </p:cNvPr>
            <p:cNvSpPr/>
            <p:nvPr/>
          </p:nvSpPr>
          <p:spPr>
            <a:xfrm>
              <a:off x="141355" y="4610909"/>
              <a:ext cx="3501958" cy="2966937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23" name="Picture 22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CB54788-5ED1-9E6B-9C6D-E93FBC292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0" y="1319744"/>
            <a:ext cx="3048000" cy="2286000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25672C75-20B6-032F-2542-DEF335FA79C6}"/>
              </a:ext>
            </a:extLst>
          </p:cNvPr>
          <p:cNvSpPr/>
          <p:nvPr/>
        </p:nvSpPr>
        <p:spPr>
          <a:xfrm flipH="1" flipV="1">
            <a:off x="2419011" y="5583971"/>
            <a:ext cx="631880" cy="80962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0F4C1A-4759-CD1B-00FF-9516EFE32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923" y="5693907"/>
            <a:ext cx="631879" cy="8497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172CB1-7481-466D-C48A-CBEC726FBF78}"/>
              </a:ext>
            </a:extLst>
          </p:cNvPr>
          <p:cNvSpPr/>
          <p:nvPr/>
        </p:nvSpPr>
        <p:spPr>
          <a:xfrm>
            <a:off x="613196" y="6081913"/>
            <a:ext cx="1071518" cy="494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min-max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442C5-3483-AA70-F008-EE2F2AF610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75" b="4332"/>
          <a:stretch/>
        </p:blipFill>
        <p:spPr>
          <a:xfrm>
            <a:off x="7359294" y="3881224"/>
            <a:ext cx="3096783" cy="2835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271B52-DE24-EBE2-860B-F2DFD7F614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285" b="5102"/>
          <a:stretch/>
        </p:blipFill>
        <p:spPr>
          <a:xfrm>
            <a:off x="3989621" y="3863205"/>
            <a:ext cx="3096783" cy="288218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5830609-7E0E-2960-461F-E4C5D35F85A6}"/>
              </a:ext>
            </a:extLst>
          </p:cNvPr>
          <p:cNvSpPr/>
          <p:nvPr/>
        </p:nvSpPr>
        <p:spPr>
          <a:xfrm>
            <a:off x="8936869" y="3871496"/>
            <a:ext cx="288000" cy="25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068419-0F29-C633-EFD5-44594C7398CF}"/>
              </a:ext>
            </a:extLst>
          </p:cNvPr>
          <p:cNvSpPr/>
          <p:nvPr/>
        </p:nvSpPr>
        <p:spPr>
          <a:xfrm>
            <a:off x="5584443" y="3881224"/>
            <a:ext cx="353807" cy="243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96237" y="738014"/>
            <a:ext cx="11799526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can see that the min-max algorithm succeed to fix the spoiling of the gray image.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 saw that even major spoiling of the gray image can be restored using min-max algorithm.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       (in our specific image even </a:t>
            </a:r>
            <a:r>
              <a:rPr lang="en-US" b="1" dirty="0">
                <a:solidFill>
                  <a:schemeClr val="bg1"/>
                </a:solidFill>
              </a:rPr>
              <a:t>better</a:t>
            </a:r>
            <a:r>
              <a:rPr lang="en-US" dirty="0">
                <a:solidFill>
                  <a:schemeClr val="bg1"/>
                </a:solidFill>
              </a:rPr>
              <a:t> range from the original image)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3.   We understood that the purpose of the min-max algorithm is to use all the range of the grayscale. 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640172" y="3582897"/>
            <a:ext cx="252333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Grayscale range is 92%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93F69-BF8D-AE6C-20CF-85D767B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31" y="3974434"/>
            <a:ext cx="3503515" cy="262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B976-01AB-24D3-5D08-EA337B53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717" y="3938671"/>
            <a:ext cx="3526257" cy="265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70965-E8A3-9E3F-D67A-4A4C31C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3" y="3977111"/>
            <a:ext cx="3503516" cy="26196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992BB5-5D02-55F7-2512-6D37A76F355F}"/>
              </a:ext>
            </a:extLst>
          </p:cNvPr>
          <p:cNvSpPr/>
          <p:nvPr/>
        </p:nvSpPr>
        <p:spPr>
          <a:xfrm>
            <a:off x="9046807" y="3006685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54F02-D315-2AF4-15F0-9D8E3CFA89F1}"/>
              </a:ext>
            </a:extLst>
          </p:cNvPr>
          <p:cNvSpPr/>
          <p:nvPr/>
        </p:nvSpPr>
        <p:spPr>
          <a:xfrm>
            <a:off x="4623740" y="2844317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A2837-FF8F-E100-A8DF-1E40148AF71A}"/>
              </a:ext>
            </a:extLst>
          </p:cNvPr>
          <p:cNvSpPr/>
          <p:nvPr/>
        </p:nvSpPr>
        <p:spPr>
          <a:xfrm>
            <a:off x="686663" y="2932430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33E64C-2C25-BDCD-9AC5-7319F7B8D9BD}"/>
              </a:ext>
            </a:extLst>
          </p:cNvPr>
          <p:cNvSpPr txBox="1"/>
          <p:nvPr/>
        </p:nvSpPr>
        <p:spPr>
          <a:xfrm>
            <a:off x="4669894" y="3481680"/>
            <a:ext cx="252333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Grayscale range is 40%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2CAE0-E3EA-1F06-07A5-7F2504B34633}"/>
              </a:ext>
            </a:extLst>
          </p:cNvPr>
          <p:cNvSpPr txBox="1"/>
          <p:nvPr/>
        </p:nvSpPr>
        <p:spPr>
          <a:xfrm>
            <a:off x="9140178" y="3515038"/>
            <a:ext cx="252333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Grayscale range is 94%</a:t>
            </a:r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13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87550"/>
            <a:ext cx="4484654" cy="54282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0070C0"/>
                </a:solidFill>
                <a:latin typeface="+mn-lt"/>
              </a:rPr>
              <a:t>21.9 What did we learned </a:t>
            </a:r>
            <a:endParaRPr lang="en-US" sz="2800" u="sng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1350780" y="1496133"/>
            <a:ext cx="8960537" cy="3046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how to implement algorithms and functions that deals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how to use the minmax algorithm to “fix” distorted images.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 We used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1170-9872-DE22-10CD-57F6E57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4243" y="0"/>
            <a:ext cx="37775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A195-EAB6-FCB8-66D7-F0CD64F8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03" y="182562"/>
            <a:ext cx="10118793" cy="6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4268007" y="476707"/>
            <a:ext cx="4143983" cy="83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b="1" dirty="0"/>
              <a:t> : </a:t>
            </a:r>
            <a:r>
              <a:rPr lang="en-US" b="1" u="sng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 rot="5400000">
            <a:off x="6226420" y="1315411"/>
            <a:ext cx="227158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4454788" y="1614725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6375718" y="1891426"/>
            <a:ext cx="207432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4682651" y="2210452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651" y="2210452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0" y="6181927"/>
                <a:ext cx="6096000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u="sng" dirty="0">
                    <a:solidFill>
                      <a:srgbClr val="FF0000"/>
                    </a:solidFill>
                  </a:rPr>
                  <a:t>Output</a:t>
                </a:r>
                <a:r>
                  <a:rPr lang="en-US" b="1" dirty="0"/>
                  <a:t> : 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181927"/>
                <a:ext cx="6096000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6309201" y="3149018"/>
            <a:ext cx="340466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56855" y="3513579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855" y="3513579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936617" y="4245732"/>
            <a:ext cx="28618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DCB34B4-3643-6773-E83F-537464DE8A15}"/>
              </a:ext>
            </a:extLst>
          </p:cNvPr>
          <p:cNvSpPr txBox="1"/>
          <p:nvPr/>
        </p:nvSpPr>
        <p:spPr>
          <a:xfrm>
            <a:off x="4157287" y="-62469"/>
            <a:ext cx="45809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21.0 - flow chart of the code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4C122168-A198-F5FD-0D7A-EE3DE510FA25}"/>
              </a:ext>
            </a:extLst>
          </p:cNvPr>
          <p:cNvSpPr/>
          <p:nvPr/>
        </p:nvSpPr>
        <p:spPr>
          <a:xfrm rot="16200000" flipH="1" flipV="1">
            <a:off x="9315787" y="2374322"/>
            <a:ext cx="2506627" cy="2869661"/>
          </a:xfrm>
          <a:prstGeom prst="ben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9EB07-79CD-5DF8-6FA3-92D42F4F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4" y="902782"/>
            <a:ext cx="10872580" cy="26555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8771917" y="3158110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8069093" y="4439729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427987" y="3855529"/>
            <a:ext cx="1777188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5074865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D676BF52-E09D-0F4E-A28A-1D8A8A103CCD}"/>
              </a:ext>
            </a:extLst>
          </p:cNvPr>
          <p:cNvSpPr txBox="1"/>
          <p:nvPr/>
        </p:nvSpPr>
        <p:spPr>
          <a:xfrm>
            <a:off x="1867710" y="0"/>
            <a:ext cx="772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21.1 – “Spoil_good_looking_Image” function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822841-8789-9C70-898F-74A93D8B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0" y="856034"/>
            <a:ext cx="6643450" cy="2987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5CCE1-F27D-EE3A-435E-D30E3C2B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7596"/>
            <a:ext cx="8239125" cy="1638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EBC19D-E563-F826-7370-05036EE378AE}"/>
              </a:ext>
            </a:extLst>
          </p:cNvPr>
          <p:cNvSpPr txBox="1"/>
          <p:nvPr/>
        </p:nvSpPr>
        <p:spPr>
          <a:xfrm>
            <a:off x="1215956" y="58194"/>
            <a:ext cx="911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21.2 – “Create_LUT” and “ApplyLUTonGrrayImage”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447096-8E49-072C-8370-84BA20CC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" y="724806"/>
            <a:ext cx="7743825" cy="1266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C6F13-6638-1299-9A88-15365E98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109"/>
            <a:ext cx="7738711" cy="3810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The max value is 255 and the min value is 0 (in grayscale). </a:t>
            </a:r>
            <a:r>
              <a:rPr lang="en-US" b="1" dirty="0"/>
              <a:t>Now, the ‘c’ and the ‘b’ are defined differentl</a:t>
            </a:r>
            <a:r>
              <a:rPr lang="en-US" dirty="0"/>
              <a:t>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715173" y="2650881"/>
            <a:ext cx="54768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391072" y="3297212"/>
            <a:ext cx="5831731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391072" y="3920628"/>
            <a:ext cx="583173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391072" y="5120957"/>
            <a:ext cx="5800925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992221" y="6064731"/>
            <a:ext cx="1119977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272391" y="6413619"/>
            <a:ext cx="691960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8032A3-8A97-5049-4105-92F08E793B65}"/>
              </a:ext>
            </a:extLst>
          </p:cNvPr>
          <p:cNvSpPr txBox="1"/>
          <p:nvPr/>
        </p:nvSpPr>
        <p:spPr>
          <a:xfrm>
            <a:off x="1215956" y="58194"/>
            <a:ext cx="102237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21.3 – “CreateMinMaxLUT” and “Min_Max_Algorithm”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7B63-1687-5171-5DE7-A493C9F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7126068-6393-C215-376B-82B77D31C007}"/>
              </a:ext>
            </a:extLst>
          </p:cNvPr>
          <p:cNvSpPr txBox="1"/>
          <p:nvPr/>
        </p:nvSpPr>
        <p:spPr>
          <a:xfrm>
            <a:off x="3827834" y="0"/>
            <a:ext cx="45363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21.4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“main” function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A5DE5-76E7-2CDB-61AC-D2325736659C}"/>
              </a:ext>
            </a:extLst>
          </p:cNvPr>
          <p:cNvSpPr/>
          <p:nvPr/>
        </p:nvSpPr>
        <p:spPr>
          <a:xfrm>
            <a:off x="4189379" y="4678381"/>
            <a:ext cx="3813242" cy="749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Apply the two algorithms on the A20.bmp original image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961E3-429B-E83F-63DF-BCBD926D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12" y="894944"/>
            <a:ext cx="9065303" cy="34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557" y="0"/>
            <a:ext cx="46044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869800" y="841580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A20.bmp (original color image)</a:t>
            </a:r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5D66AA-2B22-D789-EA31-DB9B890EC92C}"/>
              </a:ext>
            </a:extLst>
          </p:cNvPr>
          <p:cNvSpPr txBox="1"/>
          <p:nvPr/>
        </p:nvSpPr>
        <p:spPr>
          <a:xfrm>
            <a:off x="4983631" y="1617838"/>
            <a:ext cx="4450402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rtl="0"/>
            <a:r>
              <a:rPr lang="en-US" dirty="0"/>
              <a:t>we found on the internet a good-looking photograph consisting variety of fruits and vegetables. We resized the image to 320x240 dimensions and made sure it’s from CGA true-color (24 bpp) bmp file type.</a:t>
            </a:r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01D1A520-20A2-BF05-431A-7FCF30C1EAB3}"/>
              </a:ext>
            </a:extLst>
          </p:cNvPr>
          <p:cNvSpPr txBox="1"/>
          <p:nvPr/>
        </p:nvSpPr>
        <p:spPr>
          <a:xfrm>
            <a:off x="1068261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7B572-2210-6204-F68B-F754B0D7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472" y="3554166"/>
            <a:ext cx="2419350" cy="2495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8E0F3-7528-A070-4450-F1C9493ED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64" y="3554166"/>
            <a:ext cx="3133725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0E3A4-1F47-881A-6427-34FEB888F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78" y="3829103"/>
            <a:ext cx="1800225" cy="1733550"/>
          </a:xfrm>
          <a:prstGeom prst="rect">
            <a:avLst/>
          </a:prstGeom>
        </p:spPr>
      </p:pic>
      <p:pic>
        <p:nvPicPr>
          <p:cNvPr id="8" name="Picture 7" descr="A large pile of vegetables&#10;&#10;Description automatically generated">
            <a:extLst>
              <a:ext uri="{FF2B5EF4-FFF2-40B4-BE49-F238E27FC236}">
                <a16:creationId xmlns:a16="http://schemas.microsoft.com/office/drawing/2014/main" id="{57754A64-118F-8F31-3820-055431208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82" y="1366878"/>
            <a:ext cx="3047619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780" y="0"/>
            <a:ext cx="302645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0576D-71B5-541C-1659-A0D78330512D}"/>
              </a:ext>
            </a:extLst>
          </p:cNvPr>
          <p:cNvSpPr/>
          <p:nvPr/>
        </p:nvSpPr>
        <p:spPr>
          <a:xfrm>
            <a:off x="914399" y="537744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DE083C-63A3-DF9A-0D97-4FAF01888F8D}"/>
              </a:ext>
            </a:extLst>
          </p:cNvPr>
          <p:cNvSpPr txBox="1"/>
          <p:nvPr/>
        </p:nvSpPr>
        <p:spPr>
          <a:xfrm>
            <a:off x="3443233" y="619044"/>
            <a:ext cx="6481944" cy="258532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Here we can see the gray version of the original color image we provided.</a:t>
            </a:r>
          </a:p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92% of the grayscale range (according to the profilers) because highest point is 251 and the lowest is 15.</a:t>
            </a:r>
          </a:p>
          <a:p>
            <a:endParaRPr lang="en-US" dirty="0"/>
          </a:p>
          <a:p>
            <a:r>
              <a:rPr lang="en-US" dirty="0"/>
              <a:t>After applying the spoiling as well as the min-max algorithm we will examine that point’s grayscale and the profilers to see the effects on them.</a:t>
            </a:r>
            <a:endParaRPr lang="he-IL" dirty="0"/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1686AB91-EEB8-75D6-11B9-3275D2DF27F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57087-8100-A943-6987-F250D2B3D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76"/>
          <a:stretch/>
        </p:blipFill>
        <p:spPr>
          <a:xfrm>
            <a:off x="6261221" y="3667386"/>
            <a:ext cx="3456004" cy="3163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D9145-02FC-5DF8-C52E-05489875E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5"/>
          <a:stretch/>
        </p:blipFill>
        <p:spPr>
          <a:xfrm>
            <a:off x="2654928" y="3667386"/>
            <a:ext cx="3484101" cy="3163742"/>
          </a:xfrm>
          <a:prstGeom prst="rect">
            <a:avLst/>
          </a:prstGeom>
        </p:spPr>
      </p:pic>
      <p:pic>
        <p:nvPicPr>
          <p:cNvPr id="19" name="Picture 18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BFC1CC82-4BDF-A1E1-E116-B6DD3B75F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2" y="1009345"/>
            <a:ext cx="3048000" cy="22860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E396E0C-FEC7-3DCC-AAC8-E83045A751C3}"/>
              </a:ext>
            </a:extLst>
          </p:cNvPr>
          <p:cNvSpPr/>
          <p:nvPr/>
        </p:nvSpPr>
        <p:spPr>
          <a:xfrm>
            <a:off x="8064230" y="3670300"/>
            <a:ext cx="350196" cy="230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B77FDF-FF8F-2116-7517-26429149DEB0}"/>
              </a:ext>
            </a:extLst>
          </p:cNvPr>
          <p:cNvSpPr/>
          <p:nvPr/>
        </p:nvSpPr>
        <p:spPr>
          <a:xfrm>
            <a:off x="4416434" y="3667386"/>
            <a:ext cx="350196" cy="230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2030</TotalTime>
  <Words>1190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Cooper Black</vt:lpstr>
      <vt:lpstr>Corben</vt:lpstr>
      <vt:lpstr>Office Theme</vt:lpstr>
      <vt:lpstr>Course: Image Processing 31651 Assignment #21 Pixel to Pixel Operations (Part 1)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21.9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49</cp:revision>
  <dcterms:created xsi:type="dcterms:W3CDTF">2024-07-16T07:12:11Z</dcterms:created>
  <dcterms:modified xsi:type="dcterms:W3CDTF">2024-08-08T09:06:06Z</dcterms:modified>
</cp:coreProperties>
</file>